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73" r:id="rId6"/>
    <p:sldId id="263" r:id="rId7"/>
    <p:sldId id="271" r:id="rId8"/>
    <p:sldId id="272" r:id="rId9"/>
    <p:sldId id="267" r:id="rId10"/>
    <p:sldId id="266" r:id="rId11"/>
    <p:sldId id="268" r:id="rId12"/>
    <p:sldId id="269" r:id="rId13"/>
    <p:sldId id="265" r:id="rId14"/>
    <p:sldId id="274" r:id="rId15"/>
    <p:sldId id="270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3D120-1184-4097-A178-3AAB9BA2606D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BDE6A-F1A4-4030-9C81-771D06D86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301625" y="1676400"/>
            <a:ext cx="8540750" cy="44227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3D52F-4BAD-46D4-899F-A16BEB0F42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547664" y="0"/>
            <a:ext cx="5529274" cy="446697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УНИВЕРСАЛЬНЫЕ УЧЕБНЫЕ ДЕЙСТВИЯ </a:t>
            </a:r>
            <a:b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 уроках английского языка</a:t>
            </a:r>
            <a:b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29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928934"/>
            <a:ext cx="671517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504" y="237744"/>
            <a:ext cx="5791200" cy="1325563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Познавательные УУД =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0" y="1285861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742950" indent="-742950"/>
            <a:r>
              <a:rPr lang="ru-RU" sz="2400" b="1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общеучебные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– </a:t>
            </a: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самостоятельное выделение и формулирование 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познавательной цели, информационный поиск, знаково-символические действия, структурирование знаний, рефлексия, контроль и оценка процесса и результатов деятельности</a:t>
            </a: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</a:t>
            </a:r>
          </a:p>
          <a:p>
            <a:pPr marL="742950" indent="-742950"/>
            <a:r>
              <a:rPr lang="ru-RU" sz="24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знаково-символические – </a:t>
            </a: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кодирование, декодирование, моделирование;</a:t>
            </a:r>
            <a:endParaRPr lang="ru-RU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42950" indent="-742950"/>
            <a:r>
              <a:rPr lang="ru-RU" sz="24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логические 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– анализ, синтез, сравнение, классификация, установление причинно-следственных связей, выдвижение гипотез и их обоснование;</a:t>
            </a:r>
            <a:endParaRPr lang="ru-RU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42950" indent="-742950"/>
            <a:r>
              <a:rPr lang="ru-RU" sz="24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постановка и решение проблем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– формулирование проблемы и самостоятельное создание способов решения  творческого и поискового </a:t>
            </a: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характера</a:t>
            </a:r>
            <a:endParaRPr lang="ru-RU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42950" indent="-742950"/>
            <a:endParaRPr lang="ru-RU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638800" y="228600"/>
            <a:ext cx="3505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работа с информацией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504" y="228600"/>
            <a:ext cx="5832648" cy="1325563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Познавательные УУД =</a:t>
            </a:r>
          </a:p>
        </p:txBody>
      </p:sp>
      <p:sp>
        <p:nvSpPr>
          <p:cNvPr id="32772" name="TextBox 4"/>
          <p:cNvSpPr txBox="1">
            <a:spLocks noChangeArrowheads="1"/>
          </p:cNvSpPr>
          <p:nvPr/>
        </p:nvSpPr>
        <p:spPr bwMode="auto">
          <a:xfrm>
            <a:off x="5672607" y="228600"/>
            <a:ext cx="35283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>
                <a:latin typeface="Verdana" pitchFamily="34" charset="0"/>
                <a:ea typeface="Verdana" pitchFamily="34" charset="0"/>
                <a:cs typeface="Verdana" pitchFamily="34" charset="0"/>
              </a:rPr>
              <a:t>работа с информацией</a:t>
            </a:r>
            <a:endParaRPr lang="ru-RU" sz="32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282" y="1700808"/>
            <a:ext cx="8534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Можно ли найти?…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Есть ли связь?...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Какая информация </a:t>
            </a:r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мне 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нужна?…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Что из прочитанного, 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услышанного</a:t>
            </a: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я 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использую?…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Какие 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источники информации мне 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необходимы?…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 какими сложностями 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 переводе я могу встретиться? 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Что я пытаюсь доказать?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345" y="2708920"/>
            <a:ext cx="1811337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25" cy="1143000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Пример конструирования задачи (работа с текстом)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8946" y="2158791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2. </a:t>
            </a:r>
            <a:r>
              <a:rPr lang="ru-RU" sz="20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Понимание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Предположите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, как могли бы развиваться события дальше, что могло еще находиться,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произойти…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9512" y="144664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1.</a:t>
            </a:r>
            <a:r>
              <a:rPr lang="ru-RU" sz="20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Ознакомление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Прочитайте текст и скажите, </a:t>
            </a:r>
            <a:r>
              <a:rPr lang="ru-RU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что?...где?...когда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?...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8539" y="307830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ru-RU" sz="20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. Применение 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Сделайте эскиз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рисунка/схемы, заполните таблицу…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83" y="3786190"/>
            <a:ext cx="8929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</a:t>
            </a:r>
            <a:r>
              <a:rPr lang="ru-RU" sz="2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Анализ</a:t>
            </a:r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Раскройте особенности… Разделите текст на смысловые части. Объясните свое мнение.  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83" y="485776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</a:t>
            </a:r>
            <a:r>
              <a:rPr lang="ru-RU" sz="2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Синтез </a:t>
            </a:r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Изложите в форме… свое мнение /понимание… Докажите, что ...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564357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6. </a:t>
            </a:r>
            <a:r>
              <a:rPr lang="ru-RU" sz="2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Оценка </a:t>
            </a:r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Оцените значимость …для… Почему события развивались так … ?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512" y="238869"/>
            <a:ext cx="5562600" cy="1325563"/>
          </a:xfrm>
        </p:spPr>
        <p:txBody>
          <a:bodyPr/>
          <a:lstStyle/>
          <a:p>
            <a:pPr algn="l" eaLnBrk="1" hangingPunct="1"/>
            <a:r>
              <a:rPr lang="ru-RU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Коммуникативные УУД =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0" y="1828800"/>
            <a:ext cx="91440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ЧТО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- Учет позиции других людей, умение слушать и слышать, вступать в диалог, участвовать в коллективном обсуждении проблем.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– Определение цели, функций участников, способов взаимодействия;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постановка вопросов;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разрешение конфликтов;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управление поведением партнёра;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умение четко выражать свои мысли в соответствии с задачами и условиями коммуникации;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владение монологической и диалогической формами речи в соответствии с грамматическими и синтаксическими нормами языка.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86400" y="116632"/>
            <a:ext cx="3657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социальная компетентность, коммуникативное взаимодействие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Задания для </a:t>
            </a:r>
            <a:r>
              <a:rPr lang="ru-RU" dirty="0" smtClean="0"/>
              <a:t>формирования </a:t>
            </a:r>
            <a:r>
              <a:rPr lang="ru-RU" dirty="0" smtClean="0"/>
              <a:t>коммуникативны</a:t>
            </a:r>
            <a:r>
              <a:rPr lang="ru-RU" b="1" dirty="0" smtClean="0"/>
              <a:t>х</a:t>
            </a:r>
            <a:r>
              <a:rPr lang="ru-RU" dirty="0" smtClean="0"/>
              <a:t> УУД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5686436" cy="548952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 - упражнение на логическое заполнение пропусков;</a:t>
            </a:r>
          </a:p>
          <a:p>
            <a:r>
              <a:rPr lang="ru-RU" sz="2400" dirty="0" smtClean="0"/>
              <a:t> - составление сюжетных рассказов по предложенной серии картинок;</a:t>
            </a:r>
          </a:p>
          <a:p>
            <a:r>
              <a:rPr lang="ru-RU" sz="2400" dirty="0" smtClean="0"/>
              <a:t> - поиск ошибок в письмах и текстах;</a:t>
            </a:r>
          </a:p>
          <a:p>
            <a:r>
              <a:rPr lang="ru-RU" sz="2400" dirty="0" smtClean="0"/>
              <a:t> - составление текстов из предложенного набора предложений;</a:t>
            </a:r>
          </a:p>
          <a:p>
            <a:r>
              <a:rPr lang="ru-RU" sz="2400" dirty="0" smtClean="0"/>
              <a:t>- выстраивание логических смысловых цепочек;</a:t>
            </a:r>
          </a:p>
          <a:p>
            <a:r>
              <a:rPr lang="ru-RU" sz="2400" dirty="0" smtClean="0"/>
              <a:t> - подготовка творческих мини-проектов;</a:t>
            </a:r>
          </a:p>
          <a:p>
            <a:r>
              <a:rPr lang="ru-RU" sz="2400" dirty="0" smtClean="0"/>
              <a:t> - заполнение анкет.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857760"/>
            <a:ext cx="3643306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28600"/>
            <a:ext cx="4953000" cy="1325563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Регулятивные УУД =</a:t>
            </a:r>
            <a:endParaRPr lang="ru-RU" sz="2800" smtClean="0">
              <a:latin typeface="Arial Black" pitchFamily="34" charset="0"/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2000240"/>
            <a:ext cx="3857620" cy="4857760"/>
          </a:xfrm>
        </p:spPr>
        <p:txBody>
          <a:bodyPr>
            <a:normAutofit/>
          </a:bodyPr>
          <a:lstStyle/>
          <a:p>
            <a:pPr indent="14288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Целеполагание</a:t>
            </a: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Планирование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Прогнозирование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Контроль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Коррекция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Оценка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Волевая </a:t>
            </a:r>
            <a:r>
              <a:rPr lang="ru-RU" sz="28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саморегуляция</a:t>
            </a: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4724400" y="228600"/>
            <a:ext cx="4191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latin typeface="Verdana" pitchFamily="34" charset="0"/>
                <a:ea typeface="Verdana" pitchFamily="34" charset="0"/>
                <a:cs typeface="Verdana" pitchFamily="34" charset="0"/>
              </a:rPr>
              <a:t>организация учебной деятельности </a:t>
            </a:r>
            <a:endParaRPr lang="ru-RU" sz="320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14744" y="1928802"/>
            <a:ext cx="542925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Зачем?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 какой последовательности?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Где необходимо?</a:t>
            </a: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Правильно ли?</a:t>
            </a: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Как исправить?</a:t>
            </a:r>
          </a:p>
          <a:p>
            <a:endParaRPr lang="ru-RU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Вот </a:t>
            </a:r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так хорошо, правильно!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Сосредоточился </a:t>
            </a:r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и еще раз</a:t>
            </a:r>
            <a:r>
              <a:rPr lang="ru-RU" sz="2400" dirty="0"/>
              <a:t>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4288" y="3143248"/>
            <a:ext cx="1979712" cy="1873771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71613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Список литературы </a:t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1. Асмолов А.Г. «Как проектировать универсальные учебные действия в начальной школе», Москва, Просвещение, 2010. </a:t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2.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Вербицкая О.В. и другие. УМК “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FORWRD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” для 2-4 классов. «Титул», 2012. </a:t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3. Кудрявцева Н.Г. Системно-деятельностный подход как механизм реализации ФГОС нового поколения.//Справочник заместителя директора школы.-2011.№4.-С.13-30. </a:t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4. Могилев А.В.Новые образовательные стандарты: давай разберемся!//Народное образование.-2011.-№5.-С.32-39. </a:t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5. Перминова Л.М. Взаимосвязь стандартов первого и второго поколений // Народное образование. – 2010.№7.- с.209-216.Анализ стандартов. Существенные отличия и связи образовательно-обучающего характера. </a:t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6. Сазонова В.В. Проблемные задания на уроках английского языка в школе, М., 2001. </a:t>
            </a:r>
            <a:b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NewtonCSanPin-Regular"/>
                <a:cs typeface="Times New Roman" pitchFamily="18" charset="0"/>
              </a:rPr>
              <a:t>7. Сысоев П.В., Сафонова В.В. «Коммуникативная компетенция: современные подходы к многоуровневому описанию в методических целях», Иностранные языки в школе, 2005, №2.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ru-RU" dirty="0" err="1" smtClean="0"/>
              <a:t>Асмолов</a:t>
            </a:r>
            <a:r>
              <a:rPr lang="ru-RU" dirty="0" smtClean="0"/>
              <a:t> А.Г. «Как проектировать универсальные учебные действия в начальной школе», Москва, Просвещение, 2010. </a:t>
            </a:r>
            <a:br>
              <a:rPr lang="ru-RU" dirty="0" smtClean="0"/>
            </a:br>
            <a:r>
              <a:rPr lang="ru-RU" dirty="0" smtClean="0"/>
              <a:t>2. Вербицкая О.В. и другие. УМК “</a:t>
            </a:r>
            <a:r>
              <a:rPr lang="en-US" dirty="0" smtClean="0"/>
              <a:t>FORWRD</a:t>
            </a:r>
            <a:r>
              <a:rPr lang="ru-RU" dirty="0" smtClean="0"/>
              <a:t>” для 2-4 классов. «Титул», 2012. </a:t>
            </a:r>
            <a:br>
              <a:rPr lang="ru-RU" dirty="0" smtClean="0"/>
            </a:br>
            <a:r>
              <a:rPr lang="ru-RU" dirty="0" smtClean="0"/>
              <a:t>3. Кудрявцева Н.Г. </a:t>
            </a:r>
            <a:r>
              <a:rPr lang="ru-RU" dirty="0" err="1" smtClean="0"/>
              <a:t>Системно-деятельностный</a:t>
            </a:r>
            <a:r>
              <a:rPr lang="ru-RU" dirty="0" smtClean="0"/>
              <a:t> подход как механизм реализации ФГОС нового поколения.//Справочник заместителя директора школы.-2011.№4.-С.13-30. </a:t>
            </a:r>
            <a:br>
              <a:rPr lang="ru-RU" dirty="0" smtClean="0"/>
            </a:br>
            <a:r>
              <a:rPr lang="ru-RU" dirty="0" smtClean="0"/>
              <a:t>4. Могилев А.В.Новые образовательные стандарты: давай разберемся!//Народное образование.-2011.-№5.-С.32-39. </a:t>
            </a:r>
            <a:br>
              <a:rPr lang="ru-RU" dirty="0" smtClean="0"/>
            </a:br>
            <a:r>
              <a:rPr lang="ru-RU" dirty="0" smtClean="0"/>
              <a:t>5. </a:t>
            </a:r>
            <a:r>
              <a:rPr lang="ru-RU" dirty="0" err="1" smtClean="0"/>
              <a:t>Перминова</a:t>
            </a:r>
            <a:r>
              <a:rPr lang="ru-RU" dirty="0" smtClean="0"/>
              <a:t> Л.М. Взаимосвязь стандартов первого и второго поколений // Народное образование. – 2010.№7.- с.209-216.Анализ стандартов. Существенные отличия и связи образовательно-обучающего характера. </a:t>
            </a:r>
            <a:br>
              <a:rPr lang="ru-RU" dirty="0" smtClean="0"/>
            </a:br>
            <a:r>
              <a:rPr lang="ru-RU" dirty="0" smtClean="0"/>
              <a:t>6. Сазонова В.В. Проблемные задания на уроках английского языка в школе, М., 2001. </a:t>
            </a:r>
            <a:br>
              <a:rPr lang="ru-RU" dirty="0" smtClean="0"/>
            </a:br>
            <a:r>
              <a:rPr lang="ru-RU" dirty="0" smtClean="0"/>
              <a:t>7. Сысоев П.В., Сафонова В.В. «Коммуникативная компетенция: современные подходы к многоуровневому описанию в методических целях», Иностранные языки в школе, 2005, №2.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4500594" cy="4654560"/>
          </a:xfrm>
        </p:spPr>
        <p:txBody>
          <a:bodyPr>
            <a:normAutofit/>
          </a:bodyPr>
          <a:lstStyle/>
          <a:p>
            <a:r>
              <a:rPr lang="ru-RU" dirty="0" smtClean="0"/>
              <a:t>Герберт Спенсер сказал: </a:t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sz="4400" dirty="0" smtClean="0"/>
              <a:t>«Великая цель образования – это не знания, а действия».    </a:t>
            </a:r>
            <a:endParaRPr lang="ru-RU" sz="4400" dirty="0"/>
          </a:p>
        </p:txBody>
      </p:sp>
      <p:pic>
        <p:nvPicPr>
          <p:cNvPr id="2051" name="Picture 3" descr="C:\Users\roverbook 2\Desktop\1575749218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357818" y="2357430"/>
            <a:ext cx="3457636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Универсальные учебные действия - умение учиться, то есть способность субъекта к саморазвитию и самосовершенствованию.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71604" y="2643182"/>
            <a:ext cx="7572396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304800"/>
            <a:ext cx="7772400" cy="1600200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43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ВИДЫ  универсальных учебных действий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214282" y="2071678"/>
            <a:ext cx="9144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indent="-914400">
              <a:buFont typeface="Calibri" pitchFamily="34" charset="0"/>
              <a:buAutoNum type="arabicPeriod"/>
            </a:pPr>
            <a:r>
              <a:rPr lang="ru-RU" sz="4800" dirty="0">
                <a:latin typeface="Verdana" pitchFamily="34" charset="0"/>
                <a:ea typeface="Verdana" pitchFamily="34" charset="0"/>
                <a:cs typeface="Verdana" pitchFamily="34" charset="0"/>
              </a:rPr>
              <a:t>личностные</a:t>
            </a:r>
          </a:p>
          <a:p>
            <a:pPr marL="914400" indent="-914400">
              <a:buFont typeface="Calibri" pitchFamily="34" charset="0"/>
              <a:buAutoNum type="arabicPeriod"/>
            </a:pPr>
            <a:r>
              <a:rPr lang="ru-RU" sz="4800" dirty="0">
                <a:latin typeface="Verdana" pitchFamily="34" charset="0"/>
                <a:ea typeface="Verdana" pitchFamily="34" charset="0"/>
                <a:cs typeface="Verdana" pitchFamily="34" charset="0"/>
              </a:rPr>
              <a:t>регулятивные</a:t>
            </a:r>
          </a:p>
          <a:p>
            <a:pPr marL="914400" indent="-914400">
              <a:buFont typeface="Calibri" pitchFamily="34" charset="0"/>
              <a:buAutoNum type="arabicPeriod"/>
            </a:pPr>
            <a:r>
              <a:rPr lang="ru-RU" sz="4800" dirty="0">
                <a:latin typeface="Verdana" pitchFamily="34" charset="0"/>
                <a:ea typeface="Verdana" pitchFamily="34" charset="0"/>
                <a:cs typeface="Verdana" pitchFamily="34" charset="0"/>
              </a:rPr>
              <a:t>познавательные</a:t>
            </a:r>
          </a:p>
          <a:p>
            <a:pPr marL="914400" indent="-914400">
              <a:buFont typeface="Calibri" pitchFamily="34" charset="0"/>
              <a:buAutoNum type="arabicPeriod"/>
            </a:pPr>
            <a:r>
              <a:rPr lang="ru-RU" sz="4800" dirty="0">
                <a:latin typeface="Verdana" pitchFamily="34" charset="0"/>
                <a:ea typeface="Verdana" pitchFamily="34" charset="0"/>
                <a:cs typeface="Verdana" pitchFamily="34" charset="0"/>
              </a:rPr>
              <a:t>коммуникативные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4141"/>
            <a:ext cx="5105400" cy="1447800"/>
          </a:xfrm>
        </p:spPr>
        <p:txBody>
          <a:bodyPr/>
          <a:lstStyle/>
          <a:p>
            <a:pPr algn="l" eaLnBrk="1" hangingPunct="1"/>
            <a:r>
              <a:rPr lang="ru-RU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Личностные УУД =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6558" y="1915887"/>
            <a:ext cx="882047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Мотивация </a:t>
            </a:r>
            <a:r>
              <a:rPr lang="ru-RU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Я хочу и буду знать, потому </a:t>
            </a:r>
            <a:r>
              <a:rPr lang="ru-RU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что…</a:t>
            </a:r>
          </a:p>
          <a:p>
            <a:r>
              <a:rPr lang="ru-RU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Зачем мне надо читать, слушать и понимать, писать</a:t>
            </a:r>
            <a:r>
              <a:rPr lang="ru-RU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говорить по-английски?</a:t>
            </a:r>
            <a:endParaRPr lang="ru-RU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О чем я хочу и могу прочитать, рассказать, написать </a:t>
            </a:r>
            <a:r>
              <a:rPr lang="ru-RU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по-английски?</a:t>
            </a:r>
            <a:endParaRPr lang="ru-RU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0464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ценностно-смысловая, нравственная,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социальная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ориентация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564904"/>
            <a:ext cx="1752742" cy="1939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0"/>
            <a:ext cx="5105400" cy="1447800"/>
          </a:xfrm>
        </p:spPr>
        <p:txBody>
          <a:bodyPr/>
          <a:lstStyle/>
          <a:p>
            <a:pPr algn="l" eaLnBrk="1" hangingPunct="1"/>
            <a:r>
              <a:rPr lang="ru-RU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Личностные УУД =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2017713"/>
            <a:ext cx="9144000" cy="45069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ЧТО?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 </a:t>
            </a:r>
            <a:r>
              <a:rPr lang="ru-RU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Построение индивидуальных жизненных смыслов и жизненных планов во временной перспективе.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КАК?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 Действие </a:t>
            </a:r>
            <a:r>
              <a:rPr lang="ru-RU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смыслообразования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установления связи между целью учебной деятельности и тем, ради чего она осуществляется.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- Действие нравственно-этического оценивания усваиваемого содержания, исходя из социальных и личностных ценностей.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716016" y="285728"/>
            <a:ext cx="45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ценностно-смысловая, нравственная,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социальная ориентация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Пути формирования </a:t>
            </a:r>
            <a:r>
              <a:rPr lang="ru-RU" b="1" dirty="0" smtClean="0"/>
              <a:t>личностных УУД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214422"/>
            <a:ext cx="6500826" cy="56435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1. Положительное отношение к учению, к познавательной деятельности.</a:t>
            </a:r>
          </a:p>
          <a:p>
            <a:pPr>
              <a:buNone/>
            </a:pPr>
            <a:r>
              <a:rPr lang="ru-RU" sz="2400" dirty="0" smtClean="0"/>
              <a:t>2. Желание приобретать новые знания, умения, совершенствовать имеющиеся.</a:t>
            </a:r>
          </a:p>
          <a:p>
            <a:pPr>
              <a:buNone/>
            </a:pPr>
            <a:r>
              <a:rPr lang="ru-RU" sz="2400" dirty="0" smtClean="0"/>
              <a:t>3. Желание осознавать свои трудности и стремиться к их преодолению.</a:t>
            </a:r>
          </a:p>
          <a:p>
            <a:pPr>
              <a:buNone/>
            </a:pPr>
            <a:r>
              <a:rPr lang="ru-RU" sz="2400" dirty="0" smtClean="0"/>
              <a:t>4. Желание осваивать новые виды деятельности.</a:t>
            </a:r>
          </a:p>
          <a:p>
            <a:pPr>
              <a:buNone/>
            </a:pPr>
            <a:r>
              <a:rPr lang="ru-RU" sz="2400" dirty="0" smtClean="0"/>
              <a:t>5. Желание участвовать в творческом, созидательном процессе.</a:t>
            </a:r>
          </a:p>
          <a:p>
            <a:pPr>
              <a:buNone/>
            </a:pPr>
            <a:r>
              <a:rPr lang="ru-RU" sz="2400" dirty="0" smtClean="0"/>
              <a:t>6.Осознание себя как индивидуальности и одновременно как члена общества.</a:t>
            </a:r>
          </a:p>
          <a:p>
            <a:endParaRPr lang="ru-RU" sz="2400" dirty="0"/>
          </a:p>
        </p:txBody>
      </p:sp>
      <p:pic>
        <p:nvPicPr>
          <p:cNvPr id="1026" name="Picture 2" descr="F:\IMG-20200319-WA00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418682"/>
            <a:ext cx="2571736" cy="3295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Пути формирования </a:t>
            </a:r>
            <a:r>
              <a:rPr lang="ru-RU" b="1" dirty="0" smtClean="0"/>
              <a:t>личностных УУД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214422"/>
            <a:ext cx="6786578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7.Признание для себя общепринятых морально-этических норм.</a:t>
            </a:r>
          </a:p>
          <a:p>
            <a:pPr>
              <a:buNone/>
            </a:pPr>
            <a:r>
              <a:rPr lang="ru-RU" sz="2400" dirty="0" smtClean="0"/>
              <a:t>8.Осознание себя как гражданина, как представителя определенного народа, определенной культуры; Интерес и уважение к другим народам, проявление толерантности к иной культуре.</a:t>
            </a:r>
          </a:p>
          <a:p>
            <a:pPr>
              <a:buNone/>
            </a:pPr>
            <a:r>
              <a:rPr lang="ru-RU" sz="2400" dirty="0" smtClean="0"/>
              <a:t>9.Создание у ученика целостной картины мира и понимания собственной личной ответственности за будущее планеты и человечества.</a:t>
            </a:r>
          </a:p>
          <a:p>
            <a:pPr>
              <a:buNone/>
            </a:pPr>
            <a:r>
              <a:rPr lang="ru-RU" sz="2400" dirty="0" smtClean="0"/>
              <a:t>10.Развитие критического мышления школьника, ценностных ориентаций, чувств и эмоций.</a:t>
            </a:r>
          </a:p>
          <a:p>
            <a:endParaRPr lang="ru-RU" dirty="0"/>
          </a:p>
        </p:txBody>
      </p:sp>
      <p:pic>
        <p:nvPicPr>
          <p:cNvPr id="2051" name="Picture 3" descr="F:\IMG-20200317-WA00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15138" y="3752851"/>
            <a:ext cx="2328862" cy="31051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264320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Познавательные универсальные учебные действия включают в себя</a:t>
            </a:r>
            <a:r>
              <a:rPr lang="ru-RU" b="1" dirty="0" smtClean="0"/>
              <a:t>: </a:t>
            </a:r>
            <a:r>
              <a:rPr lang="ru-RU" b="1" i="1" dirty="0" err="1" smtClean="0"/>
              <a:t>общеучебные</a:t>
            </a:r>
            <a:r>
              <a:rPr lang="ru-RU" b="1" i="1" dirty="0" smtClean="0"/>
              <a:t>,</a:t>
            </a:r>
            <a:r>
              <a:rPr lang="ru-RU" i="1" dirty="0" smtClean="0"/>
              <a:t> </a:t>
            </a:r>
            <a:r>
              <a:rPr lang="ru-RU" b="1" i="1" dirty="0" smtClean="0"/>
              <a:t>логические и действия постановки и решения проблем.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14282" y="3071811"/>
            <a:ext cx="2571768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143240" y="3143248"/>
            <a:ext cx="4038600" cy="371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206</TotalTime>
  <Words>628</Words>
  <PresentationFormat>Экран (4:3)</PresentationFormat>
  <Paragraphs>105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УНИВЕРСАЛЬНЫЕ УЧЕБНЫЕ ДЕЙСТВИЯ  на уроках английского языка   </vt:lpstr>
      <vt:lpstr>Герберт Спенсер сказал:   «Великая цель образования – это не знания, а действия».    </vt:lpstr>
      <vt:lpstr>Универсальные учебные действия - умение учиться, то есть способность субъекта к саморазвитию и самосовершенствованию. </vt:lpstr>
      <vt:lpstr> ВИДЫ  универсальных учебных действий</vt:lpstr>
      <vt:lpstr>Личностные УУД =</vt:lpstr>
      <vt:lpstr>Личностные УУД =</vt:lpstr>
      <vt:lpstr>Пути формирования личностных УУД </vt:lpstr>
      <vt:lpstr>Пути формирования личностных УУД </vt:lpstr>
      <vt:lpstr>Познавательные универсальные учебные действия включают в себя: общеучебные, логические и действия постановки и решения проблем. </vt:lpstr>
      <vt:lpstr>Познавательные УУД =</vt:lpstr>
      <vt:lpstr>Познавательные УУД =</vt:lpstr>
      <vt:lpstr>Пример конструирования задачи (работа с текстом)</vt:lpstr>
      <vt:lpstr>Коммуникативные УУД =</vt:lpstr>
      <vt:lpstr>Задания для формирования коммуникативных УУД : </vt:lpstr>
      <vt:lpstr>Регулятивные УУД =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УНИВЕРСАЛЬНЫЕ УЧЕБНЫЕ ДЕЙСТВИЯ  на уроках английского языка   </dc:title>
  <dc:creator>user</dc:creator>
  <cp:lastModifiedBy>svetik</cp:lastModifiedBy>
  <cp:revision>24</cp:revision>
  <dcterms:created xsi:type="dcterms:W3CDTF">2021-03-20T04:21:55Z</dcterms:created>
  <dcterms:modified xsi:type="dcterms:W3CDTF">2021-04-03T09:17:01Z</dcterms:modified>
</cp:coreProperties>
</file>